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4" r:id="rId1"/>
  </p:sldMasterIdLst>
  <p:notesMasterIdLst>
    <p:notesMasterId r:id="rId4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1"/>
  </p:normalViewPr>
  <p:slideViewPr>
    <p:cSldViewPr snapToGrid="0" snapToObjects="1">
      <p:cViewPr varScale="1">
        <p:scale>
          <a:sx n="97" d="100"/>
          <a:sy n="97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AE84B-F04B-A449-A0D5-C7F371195CE4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9FE22-23E3-3842-852C-AF511D07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3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467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568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333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490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785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933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903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294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824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0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844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66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254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205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745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297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376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639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746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465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597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28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628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77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932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430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348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76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358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565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690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24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22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4773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294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3433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756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8338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62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93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71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861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16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924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44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71052" y="6223800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397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C644271-E365-9143-9A3A-58B6C840578F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1FBDC89-7071-1945-BFE0-33BF7D3B2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 idx="4294967295"/>
          </p:nvPr>
        </p:nvSpPr>
        <p:spPr>
          <a:xfrm>
            <a:off x="0" y="71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>
                <a:latin typeface="Helvetica Neue"/>
                <a:ea typeface="Helvetica Neue"/>
                <a:cs typeface="Helvetica Neue"/>
                <a:sym typeface="Helvetica Neue"/>
              </a:rPr>
              <a:t>Image Classification</a:t>
            </a:r>
            <a:r>
              <a:rPr lang="en" sz="3200">
                <a:latin typeface="Helvetica Neue"/>
                <a:ea typeface="Helvetica Neue"/>
                <a:cs typeface="Helvetica Neue"/>
                <a:sym typeface="Helvetica Neue"/>
              </a:rPr>
              <a:t>: a core task in Computer Vision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3" name="Shape 73"/>
          <p:cNvCxnSpPr/>
          <p:nvPr/>
        </p:nvCxnSpPr>
        <p:spPr>
          <a:xfrm>
            <a:off x="5466300" y="3336067"/>
            <a:ext cx="1808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" name="Shape 74"/>
          <p:cNvSpPr txBox="1"/>
          <p:nvPr/>
        </p:nvSpPr>
        <p:spPr>
          <a:xfrm>
            <a:off x="7904467" y="2981063"/>
            <a:ext cx="2960800" cy="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101" y="1214634"/>
            <a:ext cx="2864833" cy="4620733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6" name="Shape 76"/>
          <p:cNvSpPr txBox="1"/>
          <p:nvPr/>
        </p:nvSpPr>
        <p:spPr>
          <a:xfrm>
            <a:off x="5579933" y="1435300"/>
            <a:ext cx="6224800" cy="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(assume given set of discrete labels)</a:t>
            </a:r>
            <a:endParaRPr sz="2400"/>
          </a:p>
          <a:p>
            <a:r>
              <a:rPr lang="en" sz="2400"/>
              <a:t>{dog, cat, truck, plane, ...}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97455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288667" y="153967"/>
            <a:ext cx="7111200" cy="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Attempts have been made</a:t>
            </a:r>
            <a:endParaRPr sz="3200"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00" y="1243567"/>
            <a:ext cx="59944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234" y="2993067"/>
            <a:ext cx="49149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Shape 152"/>
          <p:cNvCxnSpPr/>
          <p:nvPr/>
        </p:nvCxnSpPr>
        <p:spPr>
          <a:xfrm>
            <a:off x="5696667" y="4534567"/>
            <a:ext cx="866000" cy="3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3" name="Shape 153"/>
          <p:cNvCxnSpPr/>
          <p:nvPr/>
        </p:nvCxnSpPr>
        <p:spPr>
          <a:xfrm rot="10800000" flipH="1">
            <a:off x="8217800" y="1568367"/>
            <a:ext cx="45240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4" name="Shape 154"/>
          <p:cNvSpPr txBox="1"/>
          <p:nvPr/>
        </p:nvSpPr>
        <p:spPr>
          <a:xfrm>
            <a:off x="8824033" y="744067"/>
            <a:ext cx="2444000" cy="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???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979316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title" idx="4294967295"/>
          </p:nvPr>
        </p:nvSpPr>
        <p:spPr>
          <a:xfrm>
            <a:off x="177800" y="711200"/>
            <a:ext cx="12014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>
                <a:latin typeface="Helvetica Neue"/>
                <a:ea typeface="Helvetica Neue"/>
                <a:cs typeface="Helvetica Neue"/>
                <a:sym typeface="Helvetica Neue"/>
              </a:rPr>
              <a:t>Data-driven approach:</a:t>
            </a:r>
            <a:endParaRPr sz="3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585" indent="-507987">
              <a:spcBef>
                <a:spcPts val="0"/>
              </a:spcBef>
              <a:buSzPts val="2400"/>
              <a:buFont typeface="Helvetica Neue"/>
              <a:buAutoNum type="arabicPeriod"/>
            </a:pPr>
            <a:r>
              <a:rPr lang="en" sz="3200">
                <a:latin typeface="Helvetica Neue"/>
                <a:ea typeface="Helvetica Neue"/>
                <a:cs typeface="Helvetica Neue"/>
                <a:sym typeface="Helvetica Neue"/>
              </a:rPr>
              <a:t>Collect a dataset of images and labels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585" indent="-507987">
              <a:spcBef>
                <a:spcPts val="0"/>
              </a:spcBef>
              <a:buSzPts val="2400"/>
              <a:buFont typeface="Helvetica Neue"/>
              <a:buAutoNum type="arabicPeriod"/>
            </a:pPr>
            <a:r>
              <a:rPr lang="en" sz="3200">
                <a:latin typeface="Helvetica Neue"/>
                <a:ea typeface="Helvetica Neue"/>
                <a:cs typeface="Helvetica Neue"/>
                <a:sym typeface="Helvetica Neue"/>
              </a:rPr>
              <a:t>Use Machine Learning to train an image classifier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585" indent="-507987">
              <a:spcBef>
                <a:spcPts val="0"/>
              </a:spcBef>
              <a:buSzPts val="2400"/>
              <a:buFont typeface="Helvetica Neue"/>
              <a:buAutoNum type="arabicPeriod"/>
            </a:pPr>
            <a:r>
              <a:rPr lang="en" sz="3200">
                <a:latin typeface="Helvetica Neue"/>
                <a:ea typeface="Helvetica Neue"/>
                <a:cs typeface="Helvetica Neue"/>
                <a:sym typeface="Helvetica Neue"/>
              </a:rPr>
              <a:t>Evaluate the classifier on a withheld set of test images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067" y="3062103"/>
            <a:ext cx="6273335" cy="2894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4082521" y="2537944"/>
            <a:ext cx="5680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Example training set</a:t>
            </a:r>
            <a:endParaRPr sz="2400" b="1"/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29" y="3062095"/>
            <a:ext cx="4846300" cy="230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859971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95" y="2079595"/>
            <a:ext cx="4846300" cy="230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177800" y="0"/>
            <a:ext cx="12014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>
                <a:latin typeface="Helvetica Neue"/>
                <a:ea typeface="Helvetica Neue"/>
                <a:cs typeface="Helvetica Neue"/>
                <a:sym typeface="Helvetica Neue"/>
              </a:rPr>
              <a:t>First classifier: </a:t>
            </a:r>
            <a:r>
              <a:rPr lang="en" sz="3200" b="1">
                <a:latin typeface="Helvetica Neue"/>
                <a:ea typeface="Helvetica Neue"/>
                <a:cs typeface="Helvetica Neue"/>
                <a:sym typeface="Helvetica Neue"/>
              </a:rPr>
              <a:t>Nearest Neighbor Classifier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6725700" y="1198000"/>
            <a:ext cx="5171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Remember all training images and their labels</a:t>
            </a:r>
            <a:endParaRPr sz="3200"/>
          </a:p>
        </p:txBody>
      </p:sp>
      <p:sp>
        <p:nvSpPr>
          <p:cNvPr id="172" name="Shape 172"/>
          <p:cNvSpPr txBox="1"/>
          <p:nvPr/>
        </p:nvSpPr>
        <p:spPr>
          <a:xfrm>
            <a:off x="6725700" y="3710900"/>
            <a:ext cx="5171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Predict the label of the most similar training image</a:t>
            </a:r>
            <a:endParaRPr sz="3200"/>
          </a:p>
        </p:txBody>
      </p:sp>
      <p:cxnSp>
        <p:nvCxnSpPr>
          <p:cNvPr id="173" name="Shape 173"/>
          <p:cNvCxnSpPr/>
          <p:nvPr/>
        </p:nvCxnSpPr>
        <p:spPr>
          <a:xfrm rot="10800000" flipH="1">
            <a:off x="5600433" y="2145667"/>
            <a:ext cx="712000" cy="2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4" name="Shape 174"/>
          <p:cNvCxnSpPr/>
          <p:nvPr/>
        </p:nvCxnSpPr>
        <p:spPr>
          <a:xfrm>
            <a:off x="5643633" y="3800967"/>
            <a:ext cx="625600" cy="3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08957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35" y="1591134"/>
            <a:ext cx="11371133" cy="43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185333" y="-82633"/>
            <a:ext cx="11371200" cy="10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Example dataset: </a:t>
            </a:r>
            <a:r>
              <a:rPr lang="en" sz="2400" b="1"/>
              <a:t>CIFAR-10</a:t>
            </a:r>
            <a:endParaRPr sz="2400" b="1"/>
          </a:p>
          <a:p>
            <a:r>
              <a:rPr lang="en" sz="2400" b="1"/>
              <a:t>10</a:t>
            </a:r>
            <a:r>
              <a:rPr lang="en" sz="2400"/>
              <a:t> labels </a:t>
            </a:r>
            <a:endParaRPr sz="2400"/>
          </a:p>
          <a:p>
            <a:r>
              <a:rPr lang="en" sz="2400" b="1"/>
              <a:t>50,000</a:t>
            </a:r>
            <a:r>
              <a:rPr lang="en" sz="2400"/>
              <a:t> training images, each image is tiny: 32x32</a:t>
            </a:r>
            <a:endParaRPr sz="2400"/>
          </a:p>
          <a:p>
            <a:r>
              <a:rPr lang="en" sz="2400" b="1"/>
              <a:t>10,000 </a:t>
            </a:r>
            <a:r>
              <a:rPr lang="en" sz="2400"/>
              <a:t>test images.</a:t>
            </a:r>
            <a:endParaRPr sz="2400"/>
          </a:p>
        </p:txBody>
      </p:sp>
      <p:sp>
        <p:nvSpPr>
          <p:cNvPr id="182" name="Shape 182"/>
          <p:cNvSpPr/>
          <p:nvPr/>
        </p:nvSpPr>
        <p:spPr>
          <a:xfrm>
            <a:off x="6082600" y="1294000"/>
            <a:ext cx="5948800" cy="4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8108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35" y="1591134"/>
            <a:ext cx="11371133" cy="43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6393000" y="484567"/>
            <a:ext cx="5519600" cy="10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For every test image (first column), examples of nearest neighbors in rows</a:t>
            </a:r>
            <a:endParaRPr sz="2400"/>
          </a:p>
        </p:txBody>
      </p:sp>
      <p:sp>
        <p:nvSpPr>
          <p:cNvPr id="190" name="Shape 190"/>
          <p:cNvSpPr txBox="1"/>
          <p:nvPr/>
        </p:nvSpPr>
        <p:spPr>
          <a:xfrm>
            <a:off x="185333" y="-82633"/>
            <a:ext cx="11371200" cy="10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Example dataset: </a:t>
            </a:r>
            <a:r>
              <a:rPr lang="en" sz="2400" b="1"/>
              <a:t>CIFAR-10</a:t>
            </a:r>
            <a:endParaRPr sz="2400" b="1"/>
          </a:p>
          <a:p>
            <a:r>
              <a:rPr lang="en" sz="2400" b="1"/>
              <a:t>10</a:t>
            </a:r>
            <a:r>
              <a:rPr lang="en" sz="2400"/>
              <a:t> labels </a:t>
            </a:r>
            <a:endParaRPr sz="2400"/>
          </a:p>
          <a:p>
            <a:r>
              <a:rPr lang="en" sz="2400" b="1"/>
              <a:t>50,000</a:t>
            </a:r>
            <a:r>
              <a:rPr lang="en" sz="2400"/>
              <a:t> training images</a:t>
            </a:r>
            <a:endParaRPr sz="2400"/>
          </a:p>
          <a:p>
            <a:r>
              <a:rPr lang="en" sz="2400" b="1"/>
              <a:t>10,000 </a:t>
            </a:r>
            <a:r>
              <a:rPr lang="en" sz="2400"/>
              <a:t>test images.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7305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34" y="2445433"/>
            <a:ext cx="11761300" cy="3351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74167" y="214367"/>
            <a:ext cx="115488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/>
              <a:t>How do we compare the images? What is the </a:t>
            </a:r>
            <a:r>
              <a:rPr lang="en" sz="2933" b="1"/>
              <a:t>distance metric</a:t>
            </a:r>
            <a:r>
              <a:rPr lang="en" sz="2933"/>
              <a:t>?</a:t>
            </a:r>
            <a:endParaRPr sz="2933"/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461" y="1192400"/>
            <a:ext cx="3301343" cy="8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710100" y="1192400"/>
            <a:ext cx="3443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L1 distance:</a:t>
            </a:r>
            <a:endParaRPr sz="3200" b="1"/>
          </a:p>
        </p:txBody>
      </p:sp>
      <p:sp>
        <p:nvSpPr>
          <p:cNvPr id="200" name="Shape 200"/>
          <p:cNvSpPr txBox="1"/>
          <p:nvPr/>
        </p:nvSpPr>
        <p:spPr>
          <a:xfrm>
            <a:off x="10920667" y="3849967"/>
            <a:ext cx="644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add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7934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241167" y="187567"/>
            <a:ext cx="1157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The choice of distance is a </a:t>
            </a:r>
            <a:r>
              <a:rPr lang="en" sz="3200" b="1"/>
              <a:t>hyperparameter</a:t>
            </a:r>
            <a:endParaRPr sz="3200" b="1"/>
          </a:p>
          <a:p>
            <a:r>
              <a:rPr lang="en" sz="3200"/>
              <a:t>common choices:</a:t>
            </a:r>
            <a:endParaRPr sz="3200"/>
          </a:p>
        </p:txBody>
      </p:sp>
      <p:sp>
        <p:nvSpPr>
          <p:cNvPr id="256" name="Shape 256"/>
          <p:cNvSpPr txBox="1"/>
          <p:nvPr/>
        </p:nvSpPr>
        <p:spPr>
          <a:xfrm>
            <a:off x="605217" y="2486933"/>
            <a:ext cx="5254000" cy="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L1 (Manhattan) distance</a:t>
            </a:r>
            <a:endParaRPr sz="3200"/>
          </a:p>
        </p:txBody>
      </p:sp>
      <p:sp>
        <p:nvSpPr>
          <p:cNvPr id="257" name="Shape 257"/>
          <p:cNvSpPr txBox="1"/>
          <p:nvPr/>
        </p:nvSpPr>
        <p:spPr>
          <a:xfrm>
            <a:off x="6332784" y="2486933"/>
            <a:ext cx="5254000" cy="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L2 (Euclidean) distance</a:t>
            </a:r>
            <a:endParaRPr sz="3200"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434" y="3545567"/>
            <a:ext cx="27559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317" y="3469367"/>
            <a:ext cx="3327400" cy="90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24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265" name="Shape 265"/>
          <p:cNvSpPr txBox="1"/>
          <p:nvPr/>
        </p:nvSpPr>
        <p:spPr>
          <a:xfrm>
            <a:off x="549300" y="401933"/>
            <a:ext cx="10932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k-Nearest Neighbor</a:t>
            </a:r>
            <a:endParaRPr sz="4000"/>
          </a:p>
          <a:p>
            <a:r>
              <a:rPr lang="en" sz="3200"/>
              <a:t>find the k nearest images, have them vote on the label</a:t>
            </a:r>
            <a:endParaRPr sz="3200"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01" y="2824834"/>
            <a:ext cx="3760135" cy="247968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160800" y="2266467"/>
            <a:ext cx="3683600" cy="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the data</a:t>
            </a:r>
            <a:endParaRPr sz="2400"/>
          </a:p>
        </p:txBody>
      </p:sp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669" y="2824833"/>
            <a:ext cx="3756833" cy="247343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4107667" y="2266467"/>
            <a:ext cx="3756800" cy="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NN classifier</a:t>
            </a:r>
            <a:endParaRPr sz="2400"/>
          </a:p>
        </p:txBody>
      </p: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534" y="2824834"/>
            <a:ext cx="3760143" cy="247343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8082533" y="2273429"/>
            <a:ext cx="3760000" cy="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5-NN classifier</a:t>
            </a:r>
            <a:endParaRPr sz="2400"/>
          </a:p>
        </p:txBody>
      </p:sp>
      <p:sp>
        <p:nvSpPr>
          <p:cNvPr id="272" name="Shape 272"/>
          <p:cNvSpPr txBox="1"/>
          <p:nvPr/>
        </p:nvSpPr>
        <p:spPr>
          <a:xfrm>
            <a:off x="3844267" y="5640467"/>
            <a:ext cx="7998400" cy="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400"/>
              <a:t>http://en.wikipedia.org/wiki/K-nearest_neighbors_algorithm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86992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35" y="1591134"/>
            <a:ext cx="11371133" cy="43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6393000" y="484567"/>
            <a:ext cx="5519600" cy="10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For every test image (first column), examples of nearest neighbors in rows</a:t>
            </a:r>
            <a:endParaRPr sz="2400"/>
          </a:p>
        </p:txBody>
      </p:sp>
      <p:sp>
        <p:nvSpPr>
          <p:cNvPr id="280" name="Shape 280"/>
          <p:cNvSpPr txBox="1"/>
          <p:nvPr/>
        </p:nvSpPr>
        <p:spPr>
          <a:xfrm>
            <a:off x="185333" y="-82633"/>
            <a:ext cx="11371200" cy="10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Example dataset: </a:t>
            </a:r>
            <a:r>
              <a:rPr lang="en" sz="2400" b="1"/>
              <a:t>CIFAR-10</a:t>
            </a:r>
            <a:endParaRPr sz="2400" b="1"/>
          </a:p>
          <a:p>
            <a:r>
              <a:rPr lang="en" sz="2400" b="1"/>
              <a:t>10</a:t>
            </a:r>
            <a:r>
              <a:rPr lang="en" sz="2400"/>
              <a:t> labels </a:t>
            </a:r>
            <a:endParaRPr sz="2400"/>
          </a:p>
          <a:p>
            <a:r>
              <a:rPr lang="en" sz="2400" b="1"/>
              <a:t>50,000</a:t>
            </a:r>
            <a:r>
              <a:rPr lang="en" sz="2400"/>
              <a:t> training images</a:t>
            </a:r>
            <a:endParaRPr sz="2400"/>
          </a:p>
          <a:p>
            <a:r>
              <a:rPr lang="en" sz="2400" b="1"/>
              <a:t>10,000 </a:t>
            </a:r>
            <a:r>
              <a:rPr lang="en" sz="2400"/>
              <a:t>test images.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5387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500400" y="3791367"/>
            <a:ext cx="9882800" cy="1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Q: what is the accuracy of the nearest neighbor classifier on the training data, when using the Euclidean distance?</a:t>
            </a:r>
            <a:endParaRPr sz="4000">
              <a:solidFill>
                <a:srgbClr val="FF0000"/>
              </a:solidFill>
            </a:endParaRP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7" y="717434"/>
            <a:ext cx="3760135" cy="247968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255067" y="159067"/>
            <a:ext cx="3683600" cy="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the data</a:t>
            </a:r>
            <a:endParaRPr sz="2400"/>
          </a:p>
        </p:txBody>
      </p:sp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1936" y="717433"/>
            <a:ext cx="3756833" cy="247343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4201933" y="159067"/>
            <a:ext cx="3756800" cy="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NN classifier</a:t>
            </a:r>
            <a:endParaRPr sz="2400"/>
          </a:p>
        </p:txBody>
      </p:sp>
      <p:pic>
        <p:nvPicPr>
          <p:cNvPr id="291" name="Shape 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6801" y="717434"/>
            <a:ext cx="3760143" cy="247343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8176800" y="166029"/>
            <a:ext cx="3760000" cy="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5-NN classifier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5505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 idx="4294967295"/>
          </p:nvPr>
        </p:nvSpPr>
        <p:spPr>
          <a:xfrm>
            <a:off x="0" y="2921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>
                <a:latin typeface="Helvetica Neue"/>
                <a:ea typeface="Helvetica Neue"/>
                <a:cs typeface="Helvetica Neue"/>
                <a:sym typeface="Helvetica Neue"/>
              </a:rPr>
              <a:t>The problem:</a:t>
            </a:r>
            <a:endParaRPr sz="3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0"/>
              </a:spcBef>
            </a:pPr>
            <a:r>
              <a:rPr lang="en" sz="3200" i="1">
                <a:latin typeface="Helvetica Neue"/>
                <a:ea typeface="Helvetica Neue"/>
                <a:cs typeface="Helvetica Neue"/>
                <a:sym typeface="Helvetica Neue"/>
              </a:rPr>
              <a:t>semantic gap</a:t>
            </a:r>
            <a:endParaRPr sz="32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333" y="605101"/>
            <a:ext cx="6858000" cy="4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104933" y="2251933"/>
            <a:ext cx="4335200" cy="29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Images are represented as 3D arrays of numbers, with integers between [0, 255].</a:t>
            </a:r>
            <a:endParaRPr sz="2400"/>
          </a:p>
          <a:p>
            <a:endParaRPr sz="2400"/>
          </a:p>
          <a:p>
            <a:r>
              <a:rPr lang="en" sz="2400"/>
              <a:t>E.g. </a:t>
            </a:r>
            <a:endParaRPr sz="2400"/>
          </a:p>
          <a:p>
            <a:r>
              <a:rPr lang="en" sz="2400"/>
              <a:t>300 x 100 x 3 </a:t>
            </a:r>
            <a:endParaRPr sz="2400"/>
          </a:p>
          <a:p>
            <a:endParaRPr sz="2400"/>
          </a:p>
          <a:p>
            <a:r>
              <a:rPr lang="en" sz="2400"/>
              <a:t>(3 for 3 color channels RGB)</a:t>
            </a:r>
            <a:endParaRPr sz="2400"/>
          </a:p>
        </p:txBody>
      </p:sp>
      <p:sp>
        <p:nvSpPr>
          <p:cNvPr id="85" name="Shape 85"/>
          <p:cNvSpPr/>
          <p:nvPr/>
        </p:nvSpPr>
        <p:spPr>
          <a:xfrm>
            <a:off x="8289267" y="3854333"/>
            <a:ext cx="3790000" cy="153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6029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500400" y="3791367"/>
            <a:ext cx="9882800" cy="1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Q2: what is the accuracy of the </a:t>
            </a:r>
            <a:r>
              <a:rPr lang="en" sz="4000" b="1"/>
              <a:t>k-</a:t>
            </a:r>
            <a:r>
              <a:rPr lang="en" sz="4000"/>
              <a:t>nearest neighbor classifier on the training data?</a:t>
            </a:r>
            <a:endParaRPr sz="4000">
              <a:solidFill>
                <a:srgbClr val="FF0000"/>
              </a:solidFill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7" y="717434"/>
            <a:ext cx="3760135" cy="247968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255067" y="159067"/>
            <a:ext cx="3683600" cy="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the data</a:t>
            </a:r>
            <a:endParaRPr sz="2400"/>
          </a:p>
        </p:txBody>
      </p:sp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1936" y="717433"/>
            <a:ext cx="3756833" cy="247343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4201933" y="159067"/>
            <a:ext cx="3756800" cy="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NN classifier</a:t>
            </a:r>
            <a:endParaRPr sz="2400"/>
          </a:p>
        </p:txBody>
      </p:sp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6801" y="717434"/>
            <a:ext cx="3760143" cy="247343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8176800" y="166029"/>
            <a:ext cx="3760000" cy="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5-NN classifier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47482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1029633" y="978067"/>
            <a:ext cx="10436000" cy="43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What is the best </a:t>
            </a:r>
            <a:r>
              <a:rPr lang="en" sz="4000" b="1"/>
              <a:t>distance</a:t>
            </a:r>
            <a:r>
              <a:rPr lang="en" sz="4000"/>
              <a:t> to use?</a:t>
            </a:r>
            <a:endParaRPr sz="4000"/>
          </a:p>
          <a:p>
            <a:r>
              <a:rPr lang="en" sz="4000"/>
              <a:t>What is the best value of </a:t>
            </a:r>
            <a:r>
              <a:rPr lang="en" sz="4000" b="1"/>
              <a:t>k</a:t>
            </a:r>
            <a:r>
              <a:rPr lang="en" sz="4000"/>
              <a:t> to use?</a:t>
            </a:r>
            <a:endParaRPr sz="4000"/>
          </a:p>
          <a:p>
            <a:endParaRPr sz="4000"/>
          </a:p>
          <a:p>
            <a:r>
              <a:rPr lang="en" sz="4000"/>
              <a:t>i.e. how do we set the </a:t>
            </a:r>
            <a:r>
              <a:rPr lang="en" sz="4000" b="1"/>
              <a:t>hyperparameters</a:t>
            </a:r>
            <a:r>
              <a:rPr lang="en" sz="4000"/>
              <a:t>?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885670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1029633" y="978067"/>
            <a:ext cx="10436000" cy="43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What is the best </a:t>
            </a:r>
            <a:r>
              <a:rPr lang="en" sz="4000" b="1"/>
              <a:t>distance</a:t>
            </a:r>
            <a:r>
              <a:rPr lang="en" sz="4000"/>
              <a:t> to use?</a:t>
            </a:r>
            <a:endParaRPr sz="4000"/>
          </a:p>
          <a:p>
            <a:r>
              <a:rPr lang="en" sz="4000"/>
              <a:t>What is the best value of </a:t>
            </a:r>
            <a:r>
              <a:rPr lang="en" sz="4000" b="1"/>
              <a:t>k</a:t>
            </a:r>
            <a:r>
              <a:rPr lang="en" sz="4000"/>
              <a:t> to use?</a:t>
            </a:r>
            <a:endParaRPr sz="4000"/>
          </a:p>
          <a:p>
            <a:endParaRPr sz="4000"/>
          </a:p>
          <a:p>
            <a:r>
              <a:rPr lang="en" sz="4000"/>
              <a:t>i.e. how do we set the </a:t>
            </a:r>
            <a:r>
              <a:rPr lang="en" sz="4000" b="1"/>
              <a:t>hyperparameters</a:t>
            </a:r>
            <a:r>
              <a:rPr lang="en" sz="4000"/>
              <a:t>?</a:t>
            </a:r>
            <a:endParaRPr sz="4000"/>
          </a:p>
          <a:p>
            <a:endParaRPr sz="4000"/>
          </a:p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rgbClr val="38761D"/>
                </a:solidFill>
              </a:rPr>
              <a:t>Very problem-dependent. </a:t>
            </a:r>
            <a:endParaRPr sz="3200">
              <a:solidFill>
                <a:srgbClr val="38761D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rgbClr val="38761D"/>
                </a:solidFill>
              </a:rPr>
              <a:t>Must try them all out and see what works best.</a:t>
            </a:r>
            <a:endParaRPr sz="3200">
              <a:solidFill>
                <a:srgbClr val="38761D"/>
              </a:solidFill>
            </a:endParaRPr>
          </a:p>
          <a:p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411427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00" y="2330101"/>
            <a:ext cx="10541000" cy="1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562700" y="2877167"/>
            <a:ext cx="10946000" cy="13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24" name="Shape 324"/>
          <p:cNvCxnSpPr/>
          <p:nvPr/>
        </p:nvCxnSpPr>
        <p:spPr>
          <a:xfrm rot="10800000" flipH="1">
            <a:off x="4555267" y="1367567"/>
            <a:ext cx="5774400" cy="804000"/>
          </a:xfrm>
          <a:prstGeom prst="bentConnector3">
            <a:avLst>
              <a:gd name="adj1" fmla="val -23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5" name="Shape 325"/>
          <p:cNvCxnSpPr/>
          <p:nvPr/>
        </p:nvCxnSpPr>
        <p:spPr>
          <a:xfrm>
            <a:off x="10316300" y="1381100"/>
            <a:ext cx="0" cy="7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6" name="Shape 326"/>
          <p:cNvSpPr txBox="1"/>
          <p:nvPr/>
        </p:nvSpPr>
        <p:spPr>
          <a:xfrm>
            <a:off x="1621133" y="127333"/>
            <a:ext cx="11053200" cy="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Try out what hyperparameters work best on test set.</a:t>
            </a:r>
            <a:endParaRPr sz="2400"/>
          </a:p>
          <a:p>
            <a:endParaRPr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76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00" y="2330101"/>
            <a:ext cx="10541000" cy="1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562700" y="2877167"/>
            <a:ext cx="10946000" cy="13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34" name="Shape 334"/>
          <p:cNvCxnSpPr/>
          <p:nvPr/>
        </p:nvCxnSpPr>
        <p:spPr>
          <a:xfrm rot="10800000" flipH="1">
            <a:off x="4555267" y="1367567"/>
            <a:ext cx="5774400" cy="804000"/>
          </a:xfrm>
          <a:prstGeom prst="bentConnector3">
            <a:avLst>
              <a:gd name="adj1" fmla="val -23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5" name="Shape 335"/>
          <p:cNvCxnSpPr/>
          <p:nvPr/>
        </p:nvCxnSpPr>
        <p:spPr>
          <a:xfrm>
            <a:off x="10316300" y="1381100"/>
            <a:ext cx="0" cy="7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6" name="Shape 336"/>
          <p:cNvSpPr txBox="1"/>
          <p:nvPr/>
        </p:nvSpPr>
        <p:spPr>
          <a:xfrm>
            <a:off x="1621133" y="127333"/>
            <a:ext cx="11053200" cy="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Trying out what hyperparameters work best on test set:</a:t>
            </a:r>
            <a:endParaRPr sz="2400"/>
          </a:p>
          <a:p>
            <a:r>
              <a:rPr lang="en" sz="2400">
                <a:solidFill>
                  <a:srgbClr val="FF0000"/>
                </a:solidFill>
              </a:rPr>
              <a:t>Very bad idea. The test set is a proxy for the generalization performance!</a:t>
            </a:r>
            <a:endParaRPr sz="2400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Use only </a:t>
            </a:r>
            <a:r>
              <a:rPr lang="en" sz="2400" b="1">
                <a:solidFill>
                  <a:srgbClr val="FF0000"/>
                </a:solidFill>
              </a:rPr>
              <a:t>VERY SPARINGLY,</a:t>
            </a:r>
            <a:r>
              <a:rPr lang="en" sz="2400">
                <a:solidFill>
                  <a:srgbClr val="FF0000"/>
                </a:solidFill>
              </a:rPr>
              <a:t> at the end.</a:t>
            </a:r>
            <a:endParaRPr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34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00" y="2330101"/>
            <a:ext cx="10541000" cy="1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6338267" y="4645700"/>
            <a:ext cx="5318800" cy="1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1C232"/>
                </a:solidFill>
              </a:rPr>
              <a:t>      Validation data</a:t>
            </a:r>
            <a:endParaRPr sz="3200">
              <a:solidFill>
                <a:srgbClr val="F1C232"/>
              </a:solidFill>
            </a:endParaRPr>
          </a:p>
          <a:p>
            <a:r>
              <a:rPr lang="en" sz="2400"/>
              <a:t>use to tune hyperparameters</a:t>
            </a:r>
            <a:endParaRPr sz="2400"/>
          </a:p>
          <a:p>
            <a:endParaRPr sz="2400"/>
          </a:p>
        </p:txBody>
      </p:sp>
      <p:cxnSp>
        <p:nvCxnSpPr>
          <p:cNvPr id="344" name="Shape 344"/>
          <p:cNvCxnSpPr/>
          <p:nvPr/>
        </p:nvCxnSpPr>
        <p:spPr>
          <a:xfrm rot="10800000">
            <a:off x="8507600" y="3992833"/>
            <a:ext cx="0" cy="69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939871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00" y="2330101"/>
            <a:ext cx="10541000" cy="1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6338267" y="4645700"/>
            <a:ext cx="5318800" cy="1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Cross-validation</a:t>
            </a:r>
            <a:endParaRPr sz="3200" b="1"/>
          </a:p>
          <a:p>
            <a:r>
              <a:rPr lang="en" sz="2400"/>
              <a:t>cycle through the choice of which fold is the validation fold, average results.</a:t>
            </a:r>
            <a:endParaRPr sz="2400"/>
          </a:p>
        </p:txBody>
      </p:sp>
      <p:cxnSp>
        <p:nvCxnSpPr>
          <p:cNvPr id="352" name="Shape 352"/>
          <p:cNvCxnSpPr/>
          <p:nvPr/>
        </p:nvCxnSpPr>
        <p:spPr>
          <a:xfrm rot="10800000">
            <a:off x="8507600" y="3992833"/>
            <a:ext cx="0" cy="6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3" name="Shape 353"/>
          <p:cNvCxnSpPr/>
          <p:nvPr/>
        </p:nvCxnSpPr>
        <p:spPr>
          <a:xfrm rot="10800000">
            <a:off x="6995567" y="4080100"/>
            <a:ext cx="2696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4" name="Shape 354"/>
          <p:cNvCxnSpPr/>
          <p:nvPr/>
        </p:nvCxnSpPr>
        <p:spPr>
          <a:xfrm rot="10800000">
            <a:off x="5388700" y="4002933"/>
            <a:ext cx="837200" cy="7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5" name="Shape 355"/>
          <p:cNvCxnSpPr/>
          <p:nvPr/>
        </p:nvCxnSpPr>
        <p:spPr>
          <a:xfrm rot="10800000">
            <a:off x="3329333" y="3983667"/>
            <a:ext cx="2482800" cy="12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6" name="Shape 356"/>
          <p:cNvCxnSpPr/>
          <p:nvPr/>
        </p:nvCxnSpPr>
        <p:spPr>
          <a:xfrm rot="10800000">
            <a:off x="1790000" y="4051300"/>
            <a:ext cx="3964400" cy="15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9504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7597400" y="274167"/>
            <a:ext cx="6257200" cy="1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Example of</a:t>
            </a:r>
            <a:endParaRPr sz="2400"/>
          </a:p>
          <a:p>
            <a:r>
              <a:rPr lang="en" sz="2400"/>
              <a:t>5-fold cross-validation</a:t>
            </a:r>
            <a:endParaRPr sz="2400"/>
          </a:p>
          <a:p>
            <a:r>
              <a:rPr lang="en" sz="2400"/>
              <a:t>for the value of </a:t>
            </a:r>
            <a:r>
              <a:rPr lang="en" sz="2400" b="1"/>
              <a:t>k.</a:t>
            </a:r>
            <a:endParaRPr sz="2400" b="1"/>
          </a:p>
          <a:p>
            <a:endParaRPr sz="2400" b="1"/>
          </a:p>
          <a:p>
            <a:r>
              <a:rPr lang="en" sz="2400"/>
              <a:t>Each point: single</a:t>
            </a:r>
            <a:endParaRPr sz="2400"/>
          </a:p>
          <a:p>
            <a:r>
              <a:rPr lang="en" sz="2400"/>
              <a:t>outcome. </a:t>
            </a:r>
            <a:endParaRPr sz="2400"/>
          </a:p>
          <a:p>
            <a:endParaRPr sz="2400"/>
          </a:p>
          <a:p>
            <a:r>
              <a:rPr lang="en" sz="2400"/>
              <a:t>The line goes</a:t>
            </a:r>
            <a:endParaRPr sz="2400"/>
          </a:p>
          <a:p>
            <a:r>
              <a:rPr lang="en" sz="2400"/>
              <a:t>through the mean, bars</a:t>
            </a:r>
            <a:endParaRPr sz="2400"/>
          </a:p>
          <a:p>
            <a:r>
              <a:rPr lang="en" sz="2400"/>
              <a:t>indicated standard</a:t>
            </a:r>
            <a:endParaRPr sz="2400"/>
          </a:p>
          <a:p>
            <a:r>
              <a:rPr lang="en" sz="2400"/>
              <a:t>deviation</a:t>
            </a:r>
            <a:endParaRPr sz="2400"/>
          </a:p>
          <a:p>
            <a:endParaRPr sz="2400"/>
          </a:p>
          <a:p>
            <a:r>
              <a:rPr lang="en" sz="2400">
                <a:solidFill>
                  <a:srgbClr val="FF0000"/>
                </a:solidFill>
              </a:rPr>
              <a:t>(Seems that k ~= 7 works best</a:t>
            </a:r>
            <a:endParaRPr sz="2400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for this data)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98" y="274167"/>
            <a:ext cx="6796700" cy="5516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Shape 364"/>
          <p:cNvCxnSpPr/>
          <p:nvPr/>
        </p:nvCxnSpPr>
        <p:spPr>
          <a:xfrm>
            <a:off x="2416423" y="86600"/>
            <a:ext cx="0" cy="574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503062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sp>
        <p:nvSpPr>
          <p:cNvPr id="370" name="Shape 370"/>
          <p:cNvSpPr txBox="1"/>
          <p:nvPr/>
        </p:nvSpPr>
        <p:spPr>
          <a:xfrm>
            <a:off x="510000" y="394533"/>
            <a:ext cx="10816000" cy="1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k-Nearest Neighbor on images </a:t>
            </a:r>
            <a:r>
              <a:rPr lang="en" sz="3200" b="1"/>
              <a:t>never used.</a:t>
            </a:r>
            <a:endParaRPr sz="3200" b="1"/>
          </a:p>
        </p:txBody>
      </p:sp>
      <p:sp>
        <p:nvSpPr>
          <p:cNvPr id="371" name="Shape 371"/>
          <p:cNvSpPr txBox="1"/>
          <p:nvPr/>
        </p:nvSpPr>
        <p:spPr>
          <a:xfrm>
            <a:off x="673600" y="1154733"/>
            <a:ext cx="10460000" cy="1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-"/>
            </a:pPr>
            <a:r>
              <a:rPr lang="en" sz="3200"/>
              <a:t>terrible performance at test time</a:t>
            </a:r>
            <a:endParaRPr sz="3200"/>
          </a:p>
          <a:p>
            <a:pPr marL="609585" indent="-507987">
              <a:buSzPts val="2400"/>
              <a:buChar char="-"/>
            </a:pPr>
            <a:r>
              <a:rPr lang="en" sz="3200"/>
              <a:t>distance metrics on level of whole images can be very unintuitive</a:t>
            </a:r>
            <a:endParaRPr sz="3200"/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34" y="2819533"/>
            <a:ext cx="9537700" cy="2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2233600" y="5498833"/>
            <a:ext cx="8326400" cy="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(all 3 images have same L2 distance to the one on the left)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7067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107167" y="174167"/>
            <a:ext cx="11910800" cy="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/>
              <a:t>Summary</a:t>
            </a:r>
            <a:endParaRPr sz="4000"/>
          </a:p>
        </p:txBody>
      </p:sp>
      <p:sp>
        <p:nvSpPr>
          <p:cNvPr id="380" name="Shape 380"/>
          <p:cNvSpPr txBox="1"/>
          <p:nvPr/>
        </p:nvSpPr>
        <p:spPr>
          <a:xfrm>
            <a:off x="361733" y="1246000"/>
            <a:ext cx="11455200" cy="4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-"/>
            </a:pPr>
            <a:r>
              <a:rPr lang="en" sz="2400" b="1"/>
              <a:t>Image Classification:</a:t>
            </a:r>
            <a:r>
              <a:rPr lang="en" sz="2400"/>
              <a:t> We are given a </a:t>
            </a:r>
            <a:r>
              <a:rPr lang="en" sz="2400" b="1"/>
              <a:t>Training Set</a:t>
            </a:r>
            <a:r>
              <a:rPr lang="en" sz="2400"/>
              <a:t> of labeled images, asked to predict labels on </a:t>
            </a:r>
            <a:r>
              <a:rPr lang="en" sz="2400" b="1"/>
              <a:t>Test Set</a:t>
            </a:r>
            <a:r>
              <a:rPr lang="en" sz="2400"/>
              <a:t>. Common to report the </a:t>
            </a:r>
            <a:r>
              <a:rPr lang="en" sz="2400" b="1"/>
              <a:t>Accuracy</a:t>
            </a:r>
            <a:r>
              <a:rPr lang="en" sz="2400"/>
              <a:t> of predictions (fraction of correctly predicted images)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We introduced the </a:t>
            </a:r>
            <a:r>
              <a:rPr lang="en" sz="2400" b="1"/>
              <a:t>k-Nearest Neighbor Classifier</a:t>
            </a:r>
            <a:r>
              <a:rPr lang="en" sz="2400"/>
              <a:t>, which predicts the labels based on nearest images in the training set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We saw that the choice of distance and the value of k are </a:t>
            </a:r>
            <a:r>
              <a:rPr lang="en" sz="2400" b="1"/>
              <a:t>hyperparameters</a:t>
            </a:r>
            <a:r>
              <a:rPr lang="en" sz="2400"/>
              <a:t> that are tuned using a </a:t>
            </a:r>
            <a:r>
              <a:rPr lang="en" sz="2400" b="1"/>
              <a:t>validation set</a:t>
            </a:r>
            <a:r>
              <a:rPr lang="en" sz="2400"/>
              <a:t>, or through </a:t>
            </a:r>
            <a:r>
              <a:rPr lang="en" sz="2400" b="1"/>
              <a:t>cross-validation</a:t>
            </a:r>
            <a:r>
              <a:rPr lang="en" sz="2400"/>
              <a:t> if the size of the data is small. 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Once the best set of hyperparameters is chosen, the classifier is evaluated once on the test set, and reported as the performance of kNN on that data.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1609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211733" y="125100"/>
            <a:ext cx="88624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Challenges: Viewpoint Variation</a:t>
            </a:r>
            <a:endParaRPr sz="4000"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900" y="1294501"/>
            <a:ext cx="6285635" cy="43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6992833" y="3686633"/>
            <a:ext cx="3733600" cy="22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000" y="1386685"/>
            <a:ext cx="2006600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2364301" y="2984167"/>
            <a:ext cx="6899500" cy="2439933"/>
          </a:xfrm>
          <a:custGeom>
            <a:avLst/>
            <a:gdLst/>
            <a:ahLst/>
            <a:cxnLst/>
            <a:rect l="0" t="0" r="0" b="0"/>
            <a:pathLst>
              <a:path w="206985" h="73198" extrusionOk="0">
                <a:moveTo>
                  <a:pt x="0" y="0"/>
                </a:moveTo>
                <a:cubicBezTo>
                  <a:pt x="15011" y="11980"/>
                  <a:pt x="55571" y="64183"/>
                  <a:pt x="90069" y="71882"/>
                </a:cubicBezTo>
                <a:cubicBezTo>
                  <a:pt x="124566" y="79580"/>
                  <a:pt x="187499" y="50471"/>
                  <a:pt x="206985" y="46189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2072562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1587700" y="1000767"/>
            <a:ext cx="918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Classification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884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668" y="462400"/>
            <a:ext cx="2053433" cy="19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/>
          <p:nvPr/>
        </p:nvSpPr>
        <p:spPr>
          <a:xfrm>
            <a:off x="3662500" y="1143700"/>
            <a:ext cx="4064000" cy="40640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" name="Shape 394"/>
          <p:cNvSpPr/>
          <p:nvPr/>
        </p:nvSpPr>
        <p:spPr>
          <a:xfrm>
            <a:off x="4532500" y="2013700"/>
            <a:ext cx="2324000" cy="2324000"/>
          </a:xfrm>
          <a:prstGeom prst="ellipse">
            <a:avLst/>
          </a:prstGeom>
          <a:solidFill>
            <a:srgbClr val="B7B7B7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95" name="Shape 395"/>
          <p:cNvCxnSpPr>
            <a:stCxn id="393" idx="2"/>
            <a:endCxn id="394" idx="2"/>
          </p:cNvCxnSpPr>
          <p:nvPr/>
        </p:nvCxnSpPr>
        <p:spPr>
          <a:xfrm>
            <a:off x="3662500" y="3175700"/>
            <a:ext cx="870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96" name="Shape 396"/>
          <p:cNvCxnSpPr>
            <a:stCxn id="393" idx="3"/>
            <a:endCxn id="394" idx="3"/>
          </p:cNvCxnSpPr>
          <p:nvPr/>
        </p:nvCxnSpPr>
        <p:spPr>
          <a:xfrm rot="10800000" flipH="1">
            <a:off x="4257659" y="3997341"/>
            <a:ext cx="615200" cy="615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97" name="Shape 397"/>
          <p:cNvCxnSpPr>
            <a:stCxn id="394" idx="1"/>
            <a:endCxn id="393" idx="1"/>
          </p:cNvCxnSpPr>
          <p:nvPr/>
        </p:nvCxnSpPr>
        <p:spPr>
          <a:xfrm rot="10800000">
            <a:off x="4257641" y="1738841"/>
            <a:ext cx="615200" cy="615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8" name="Shape 398"/>
          <p:cNvSpPr txBox="1"/>
          <p:nvPr/>
        </p:nvSpPr>
        <p:spPr>
          <a:xfrm>
            <a:off x="3934405" y="3467772"/>
            <a:ext cx="77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see</a:t>
            </a:r>
            <a:endParaRPr sz="2400"/>
          </a:p>
        </p:txBody>
      </p: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5815">
            <a:off x="-100508" y="3561003"/>
            <a:ext cx="4568829" cy="146000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3897903" y="2223037"/>
            <a:ext cx="77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hear</a:t>
            </a:r>
            <a:endParaRPr sz="2400"/>
          </a:p>
        </p:txBody>
      </p:sp>
      <p:sp>
        <p:nvSpPr>
          <p:cNvPr id="401" name="Shape 401"/>
          <p:cNvSpPr txBox="1"/>
          <p:nvPr/>
        </p:nvSpPr>
        <p:spPr>
          <a:xfrm>
            <a:off x="4452467" y="1443700"/>
            <a:ext cx="1402800" cy="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language</a:t>
            </a:r>
            <a:endParaRPr sz="2400"/>
          </a:p>
        </p:txBody>
      </p:sp>
      <p:pic>
        <p:nvPicPr>
          <p:cNvPr id="402" name="Shape 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900" y="126200"/>
            <a:ext cx="4064000" cy="845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Shape 403"/>
          <p:cNvCxnSpPr>
            <a:endCxn id="393" idx="0"/>
          </p:cNvCxnSpPr>
          <p:nvPr/>
        </p:nvCxnSpPr>
        <p:spPr>
          <a:xfrm rot="10800000">
            <a:off x="5694500" y="1143700"/>
            <a:ext cx="0" cy="870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4" name="Shape 404"/>
          <p:cNvCxnSpPr>
            <a:stCxn id="394" idx="7"/>
            <a:endCxn id="393" idx="7"/>
          </p:cNvCxnSpPr>
          <p:nvPr/>
        </p:nvCxnSpPr>
        <p:spPr>
          <a:xfrm rot="10800000" flipH="1">
            <a:off x="6516157" y="1738841"/>
            <a:ext cx="615200" cy="615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5" name="Shape 405"/>
          <p:cNvSpPr txBox="1"/>
          <p:nvPr/>
        </p:nvSpPr>
        <p:spPr>
          <a:xfrm>
            <a:off x="5855267" y="1443700"/>
            <a:ext cx="1480400" cy="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control</a:t>
            </a:r>
            <a:endParaRPr sz="2400"/>
          </a:p>
        </p:txBody>
      </p:sp>
      <p:sp>
        <p:nvSpPr>
          <p:cNvPr id="406" name="Shape 406"/>
          <p:cNvSpPr/>
          <p:nvPr/>
        </p:nvSpPr>
        <p:spPr>
          <a:xfrm>
            <a:off x="4532500" y="2013700"/>
            <a:ext cx="2324000" cy="2324000"/>
          </a:xfrm>
          <a:prstGeom prst="ellipse">
            <a:avLst/>
          </a:prstGeom>
          <a:solidFill>
            <a:srgbClr val="FFFF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/>
              <a:t>think</a:t>
            </a:r>
            <a:endParaRPr sz="3200" b="1"/>
          </a:p>
        </p:txBody>
      </p:sp>
      <p:pic>
        <p:nvPicPr>
          <p:cNvPr id="407" name="Shape 4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8100" y="566351"/>
            <a:ext cx="3126651" cy="125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5158" y="1732006"/>
            <a:ext cx="2729767" cy="272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90651" y="1903400"/>
            <a:ext cx="2105100" cy="1407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8970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851" y="1131533"/>
            <a:ext cx="6320300" cy="47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299700" y="141067"/>
            <a:ext cx="6064800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Neural Networks practitioner</a:t>
            </a:r>
            <a:endParaRPr sz="3200">
              <a:solidFill>
                <a:srgbClr val="FF0000"/>
              </a:solidFill>
            </a:endParaRPr>
          </a:p>
        </p:txBody>
      </p:sp>
      <p:cxnSp>
        <p:nvCxnSpPr>
          <p:cNvPr id="417" name="Shape 417"/>
          <p:cNvCxnSpPr/>
          <p:nvPr/>
        </p:nvCxnSpPr>
        <p:spPr>
          <a:xfrm>
            <a:off x="2062700" y="1004900"/>
            <a:ext cx="2045200" cy="1251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52234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700" y="140934"/>
            <a:ext cx="10190733" cy="5875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397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34" y="215534"/>
            <a:ext cx="8634133" cy="549581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/>
          <p:nvPr/>
        </p:nvSpPr>
        <p:spPr>
          <a:xfrm>
            <a:off x="1284733" y="3429000"/>
            <a:ext cx="3441200" cy="1818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1" name="Shape 431"/>
          <p:cNvSpPr/>
          <p:nvPr/>
        </p:nvSpPr>
        <p:spPr>
          <a:xfrm>
            <a:off x="5021167" y="350667"/>
            <a:ext cx="5032400" cy="5438000"/>
          </a:xfrm>
          <a:prstGeom prst="rect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2" name="Shape 432"/>
          <p:cNvSpPr txBox="1"/>
          <p:nvPr/>
        </p:nvSpPr>
        <p:spPr>
          <a:xfrm>
            <a:off x="2331867" y="5256967"/>
            <a:ext cx="2150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rgbClr val="FF0000"/>
                </a:solidFill>
              </a:rPr>
              <a:t>CNN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10213267" y="350667"/>
            <a:ext cx="2150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rgbClr val="38761D"/>
                </a:solidFill>
              </a:rPr>
              <a:t>RNN</a:t>
            </a:r>
            <a:endParaRPr sz="4000" b="1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25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0" y="131997"/>
            <a:ext cx="7879899" cy="599366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8016000" y="132000"/>
            <a:ext cx="4470800" cy="10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Example dataset: </a:t>
            </a:r>
            <a:r>
              <a:rPr lang="en" sz="2400" b="1"/>
              <a:t>CIFAR-10</a:t>
            </a:r>
            <a:endParaRPr sz="2400" b="1"/>
          </a:p>
          <a:p>
            <a:r>
              <a:rPr lang="en" sz="2400" b="1"/>
              <a:t>10</a:t>
            </a:r>
            <a:r>
              <a:rPr lang="en" sz="2400"/>
              <a:t> labels </a:t>
            </a:r>
            <a:endParaRPr sz="2400"/>
          </a:p>
          <a:p>
            <a:r>
              <a:rPr lang="en" sz="2400" b="1"/>
              <a:t>50,000</a:t>
            </a:r>
            <a:r>
              <a:rPr lang="en" sz="2400"/>
              <a:t> training images</a:t>
            </a:r>
            <a:endParaRPr sz="2400"/>
          </a:p>
          <a:p>
            <a:r>
              <a:rPr lang="en" sz="2400"/>
              <a:t>   each image is </a:t>
            </a:r>
            <a:r>
              <a:rPr lang="en" sz="2400" b="1"/>
              <a:t>32x32x3</a:t>
            </a:r>
            <a:endParaRPr sz="2400" b="1"/>
          </a:p>
          <a:p>
            <a:r>
              <a:rPr lang="en" sz="2400" b="1"/>
              <a:t>10,000 </a:t>
            </a:r>
            <a:r>
              <a:rPr lang="en" sz="2400"/>
              <a:t>test images.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52003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446" name="Shape 446"/>
          <p:cNvSpPr txBox="1"/>
          <p:nvPr/>
        </p:nvSpPr>
        <p:spPr>
          <a:xfrm>
            <a:off x="252000" y="168000"/>
            <a:ext cx="52800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Parametric approach</a:t>
            </a:r>
            <a:endParaRPr sz="4000"/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00" y="2298018"/>
            <a:ext cx="13462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757967" y="3877967"/>
            <a:ext cx="4438400" cy="1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[32x32x3]</a:t>
            </a:r>
            <a:endParaRPr sz="3200" b="1"/>
          </a:p>
          <a:p>
            <a:r>
              <a:rPr lang="en" sz="3200"/>
              <a:t>array of numbers 0...1</a:t>
            </a:r>
            <a:endParaRPr sz="3200"/>
          </a:p>
          <a:p>
            <a:r>
              <a:rPr lang="en" sz="3200"/>
              <a:t>(3072 numbers total)</a:t>
            </a:r>
            <a:endParaRPr sz="3200"/>
          </a:p>
        </p:txBody>
      </p:sp>
      <p:cxnSp>
        <p:nvCxnSpPr>
          <p:cNvPr id="449" name="Shape 449"/>
          <p:cNvCxnSpPr/>
          <p:nvPr/>
        </p:nvCxnSpPr>
        <p:spPr>
          <a:xfrm>
            <a:off x="3232100" y="3026900"/>
            <a:ext cx="457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50" name="Shape 450"/>
          <p:cNvSpPr txBox="1"/>
          <p:nvPr/>
        </p:nvSpPr>
        <p:spPr>
          <a:xfrm>
            <a:off x="4688367" y="2196433"/>
            <a:ext cx="18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f(</a:t>
            </a:r>
            <a:r>
              <a:rPr lang="en" sz="4000" b="1">
                <a:solidFill>
                  <a:srgbClr val="0000FF"/>
                </a:solidFill>
              </a:rPr>
              <a:t>x</a:t>
            </a:r>
            <a:r>
              <a:rPr lang="en" sz="4000"/>
              <a:t>,</a:t>
            </a:r>
            <a:r>
              <a:rPr lang="en" sz="4000" b="1">
                <a:solidFill>
                  <a:srgbClr val="FF0000"/>
                </a:solidFill>
              </a:rPr>
              <a:t>W</a:t>
            </a:r>
            <a:r>
              <a:rPr lang="en" sz="4000"/>
              <a:t>)</a:t>
            </a:r>
            <a:endParaRPr sz="4000"/>
          </a:p>
        </p:txBody>
      </p:sp>
      <p:sp>
        <p:nvSpPr>
          <p:cNvPr id="451" name="Shape 451"/>
          <p:cNvSpPr txBox="1"/>
          <p:nvPr/>
        </p:nvSpPr>
        <p:spPr>
          <a:xfrm>
            <a:off x="3911967" y="1615500"/>
            <a:ext cx="16936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0000FF"/>
                </a:solidFill>
              </a:rPr>
              <a:t>image</a:t>
            </a:r>
            <a:endParaRPr sz="3200">
              <a:solidFill>
                <a:srgbClr val="0000FF"/>
              </a:solidFill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x="5452767" y="1615500"/>
            <a:ext cx="25680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parameters</a:t>
            </a:r>
            <a:endParaRPr sz="3200">
              <a:solidFill>
                <a:srgbClr val="FF0000"/>
              </a:solidFill>
            </a:endParaRPr>
          </a:p>
        </p:txBody>
      </p:sp>
      <p:sp>
        <p:nvSpPr>
          <p:cNvPr id="453" name="Shape 453"/>
          <p:cNvSpPr txBox="1"/>
          <p:nvPr/>
        </p:nvSpPr>
        <p:spPr>
          <a:xfrm>
            <a:off x="8439133" y="2430300"/>
            <a:ext cx="3549600" cy="1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10</a:t>
            </a:r>
            <a:r>
              <a:rPr lang="en" sz="3200"/>
              <a:t> numbers, indicating class scores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978139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459" name="Shape 459"/>
          <p:cNvSpPr txBox="1"/>
          <p:nvPr/>
        </p:nvSpPr>
        <p:spPr>
          <a:xfrm>
            <a:off x="252000" y="168000"/>
            <a:ext cx="108720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Parametric approach: </a:t>
            </a:r>
            <a:r>
              <a:rPr lang="en" sz="4000" b="1"/>
              <a:t>Linear classifier</a:t>
            </a:r>
            <a:endParaRPr sz="4000" b="1"/>
          </a:p>
        </p:txBody>
      </p:sp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00" y="2298018"/>
            <a:ext cx="13462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757967" y="3877967"/>
            <a:ext cx="44384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[32x32x3]</a:t>
            </a:r>
            <a:endParaRPr sz="3200" b="1"/>
          </a:p>
          <a:p>
            <a:r>
              <a:rPr lang="en" sz="3200"/>
              <a:t>array of numbers 0...1</a:t>
            </a:r>
            <a:endParaRPr sz="3200"/>
          </a:p>
        </p:txBody>
      </p:sp>
      <p:cxnSp>
        <p:nvCxnSpPr>
          <p:cNvPr id="462" name="Shape 462"/>
          <p:cNvCxnSpPr/>
          <p:nvPr/>
        </p:nvCxnSpPr>
        <p:spPr>
          <a:xfrm>
            <a:off x="3232100" y="3026900"/>
            <a:ext cx="457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3" name="Shape 463"/>
          <p:cNvSpPr txBox="1"/>
          <p:nvPr/>
        </p:nvSpPr>
        <p:spPr>
          <a:xfrm>
            <a:off x="8439133" y="2430300"/>
            <a:ext cx="3549600" cy="1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10</a:t>
            </a:r>
            <a:r>
              <a:rPr lang="en" sz="3200"/>
              <a:t> numbers, indicating class scores</a:t>
            </a:r>
            <a:endParaRPr sz="3200"/>
          </a:p>
        </p:txBody>
      </p:sp>
      <p:pic>
        <p:nvPicPr>
          <p:cNvPr id="464" name="Shape 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951" y="1414634"/>
            <a:ext cx="3191100" cy="675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78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252000" y="168000"/>
            <a:ext cx="108720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Parametric approach: </a:t>
            </a:r>
            <a:r>
              <a:rPr lang="en" sz="4000" b="1"/>
              <a:t>Linear classifier</a:t>
            </a:r>
            <a:endParaRPr sz="4000" b="1"/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00" y="2298018"/>
            <a:ext cx="13462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 txBox="1"/>
          <p:nvPr/>
        </p:nvSpPr>
        <p:spPr>
          <a:xfrm>
            <a:off x="757967" y="3877967"/>
            <a:ext cx="44384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[32x32x3]</a:t>
            </a:r>
            <a:endParaRPr sz="3200" b="1"/>
          </a:p>
          <a:p>
            <a:r>
              <a:rPr lang="en" sz="3200"/>
              <a:t>array of numbers 0...1</a:t>
            </a:r>
            <a:endParaRPr sz="3200"/>
          </a:p>
        </p:txBody>
      </p:sp>
      <p:cxnSp>
        <p:nvCxnSpPr>
          <p:cNvPr id="473" name="Shape 473"/>
          <p:cNvCxnSpPr/>
          <p:nvPr/>
        </p:nvCxnSpPr>
        <p:spPr>
          <a:xfrm>
            <a:off x="3232100" y="3026900"/>
            <a:ext cx="457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4" name="Shape 474"/>
          <p:cNvSpPr txBox="1"/>
          <p:nvPr/>
        </p:nvSpPr>
        <p:spPr>
          <a:xfrm>
            <a:off x="8439133" y="2430300"/>
            <a:ext cx="3549600" cy="1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10</a:t>
            </a:r>
            <a:r>
              <a:rPr lang="en" sz="3200"/>
              <a:t> numbers, indicating class scores</a:t>
            </a:r>
            <a:endParaRPr sz="3200"/>
          </a:p>
        </p:txBody>
      </p:sp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951" y="1414634"/>
            <a:ext cx="3191100" cy="6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/>
          <p:nvPr/>
        </p:nvSpPr>
        <p:spPr>
          <a:xfrm>
            <a:off x="6947632" y="1587933"/>
            <a:ext cx="297600" cy="413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7" name="Shape 477"/>
          <p:cNvSpPr txBox="1"/>
          <p:nvPr/>
        </p:nvSpPr>
        <p:spPr>
          <a:xfrm>
            <a:off x="7487867" y="1183600"/>
            <a:ext cx="1914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00FF"/>
                </a:solidFill>
              </a:rPr>
              <a:t>3072x1</a:t>
            </a:r>
            <a:endParaRPr sz="3200" b="1">
              <a:solidFill>
                <a:srgbClr val="0000FF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6370255" y="1476711"/>
            <a:ext cx="548400" cy="52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9" name="Shape 479"/>
          <p:cNvSpPr txBox="1"/>
          <p:nvPr/>
        </p:nvSpPr>
        <p:spPr>
          <a:xfrm>
            <a:off x="4053967" y="2011117"/>
            <a:ext cx="1914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38761D"/>
                </a:solidFill>
              </a:rPr>
              <a:t>10x1</a:t>
            </a:r>
            <a:endParaRPr sz="3200" b="1">
              <a:solidFill>
                <a:srgbClr val="38761D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3984995" y="1414633"/>
            <a:ext cx="1816000" cy="6756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1" name="Shape 481"/>
          <p:cNvSpPr txBox="1"/>
          <p:nvPr/>
        </p:nvSpPr>
        <p:spPr>
          <a:xfrm>
            <a:off x="5963867" y="1996400"/>
            <a:ext cx="1914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0000"/>
                </a:solidFill>
              </a:rPr>
              <a:t>10x3072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482" name="Shape 482"/>
          <p:cNvCxnSpPr/>
          <p:nvPr/>
        </p:nvCxnSpPr>
        <p:spPr>
          <a:xfrm>
            <a:off x="6832133" y="2742467"/>
            <a:ext cx="510000" cy="237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3" name="Shape 483"/>
          <p:cNvSpPr txBox="1"/>
          <p:nvPr/>
        </p:nvSpPr>
        <p:spPr>
          <a:xfrm>
            <a:off x="5735133" y="5008067"/>
            <a:ext cx="5340400" cy="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parameters, or “weights”</a:t>
            </a:r>
            <a:endParaRPr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023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489" name="Shape 489"/>
          <p:cNvSpPr txBox="1"/>
          <p:nvPr/>
        </p:nvSpPr>
        <p:spPr>
          <a:xfrm>
            <a:off x="252000" y="168000"/>
            <a:ext cx="108720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Parametric approach: </a:t>
            </a:r>
            <a:r>
              <a:rPr lang="en" sz="4000" b="1"/>
              <a:t>Linear classifier</a:t>
            </a:r>
            <a:endParaRPr sz="4000" b="1"/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00" y="2298018"/>
            <a:ext cx="13462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757967" y="3877967"/>
            <a:ext cx="44384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[32x32x3]</a:t>
            </a:r>
            <a:endParaRPr sz="3200" b="1"/>
          </a:p>
          <a:p>
            <a:r>
              <a:rPr lang="en" sz="3200"/>
              <a:t>array of numbers 0...1</a:t>
            </a:r>
            <a:endParaRPr sz="3200"/>
          </a:p>
        </p:txBody>
      </p:sp>
      <p:cxnSp>
        <p:nvCxnSpPr>
          <p:cNvPr id="492" name="Shape 492"/>
          <p:cNvCxnSpPr/>
          <p:nvPr/>
        </p:nvCxnSpPr>
        <p:spPr>
          <a:xfrm>
            <a:off x="3232100" y="3026900"/>
            <a:ext cx="4570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3" name="Shape 493"/>
          <p:cNvSpPr txBox="1"/>
          <p:nvPr/>
        </p:nvSpPr>
        <p:spPr>
          <a:xfrm>
            <a:off x="8439133" y="2430300"/>
            <a:ext cx="3549600" cy="1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10</a:t>
            </a:r>
            <a:r>
              <a:rPr lang="en" sz="3200"/>
              <a:t> numbers, indicating class scores</a:t>
            </a:r>
            <a:endParaRPr sz="3200"/>
          </a:p>
        </p:txBody>
      </p:sp>
      <p:pic>
        <p:nvPicPr>
          <p:cNvPr id="494" name="Shape 4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951" y="1414634"/>
            <a:ext cx="3191100" cy="6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6947632" y="1587933"/>
            <a:ext cx="297600" cy="413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6" name="Shape 496"/>
          <p:cNvSpPr txBox="1"/>
          <p:nvPr/>
        </p:nvSpPr>
        <p:spPr>
          <a:xfrm>
            <a:off x="7487867" y="1183600"/>
            <a:ext cx="1914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00FF"/>
                </a:solidFill>
              </a:rPr>
              <a:t>3072x1</a:t>
            </a:r>
            <a:endParaRPr sz="3200" b="1">
              <a:solidFill>
                <a:srgbClr val="0000FF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6370255" y="1476711"/>
            <a:ext cx="548400" cy="52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8" name="Shape 498"/>
          <p:cNvSpPr txBox="1"/>
          <p:nvPr/>
        </p:nvSpPr>
        <p:spPr>
          <a:xfrm>
            <a:off x="4053967" y="2011117"/>
            <a:ext cx="1914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38761D"/>
                </a:solidFill>
              </a:rPr>
              <a:t>10x1</a:t>
            </a:r>
            <a:endParaRPr sz="3200" b="1">
              <a:solidFill>
                <a:srgbClr val="38761D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3984995" y="1414633"/>
            <a:ext cx="1816000" cy="6756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0" name="Shape 500"/>
          <p:cNvSpPr txBox="1"/>
          <p:nvPr/>
        </p:nvSpPr>
        <p:spPr>
          <a:xfrm>
            <a:off x="5963867" y="1996400"/>
            <a:ext cx="1914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0000"/>
                </a:solidFill>
              </a:rPr>
              <a:t>10x3072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501" name="Shape 501"/>
          <p:cNvCxnSpPr/>
          <p:nvPr/>
        </p:nvCxnSpPr>
        <p:spPr>
          <a:xfrm>
            <a:off x="6832133" y="2742467"/>
            <a:ext cx="510000" cy="237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2" name="Shape 502"/>
          <p:cNvSpPr txBox="1"/>
          <p:nvPr/>
        </p:nvSpPr>
        <p:spPr>
          <a:xfrm>
            <a:off x="5735133" y="5008067"/>
            <a:ext cx="5340400" cy="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parameters, or “weights”</a:t>
            </a:r>
            <a:endParaRPr sz="3200">
              <a:solidFill>
                <a:srgbClr val="FF0000"/>
              </a:solidFill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9502733" y="1299200"/>
            <a:ext cx="14224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467"/>
              <a:t>(+b)</a:t>
            </a:r>
            <a:endParaRPr sz="3467"/>
          </a:p>
        </p:txBody>
      </p:sp>
      <p:sp>
        <p:nvSpPr>
          <p:cNvPr id="504" name="Shape 504"/>
          <p:cNvSpPr/>
          <p:nvPr/>
        </p:nvSpPr>
        <p:spPr>
          <a:xfrm>
            <a:off x="9502733" y="1375900"/>
            <a:ext cx="1002000" cy="6756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5" name="Shape 505"/>
          <p:cNvSpPr txBox="1"/>
          <p:nvPr/>
        </p:nvSpPr>
        <p:spPr>
          <a:xfrm>
            <a:off x="10504867" y="1414617"/>
            <a:ext cx="1914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9900FF"/>
                </a:solidFill>
              </a:rPr>
              <a:t>10x1</a:t>
            </a:r>
            <a:endParaRPr sz="3200" b="1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1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211733" y="125100"/>
            <a:ext cx="88624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Challenges: Illumination</a:t>
            </a:r>
            <a:endParaRPr sz="4000"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000" y="1103333"/>
            <a:ext cx="6350000" cy="474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234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01" y="1352134"/>
            <a:ext cx="11755199" cy="4354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38500" y="62000"/>
            <a:ext cx="12153600" cy="6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Example with an image with 4 pixels, and 3 classes (</a:t>
            </a:r>
            <a:r>
              <a:rPr lang="en" sz="3200">
                <a:solidFill>
                  <a:srgbClr val="FF0000"/>
                </a:solidFill>
              </a:rPr>
              <a:t>cat</a:t>
            </a:r>
            <a:r>
              <a:rPr lang="en" sz="3200"/>
              <a:t>/</a:t>
            </a:r>
            <a:r>
              <a:rPr lang="en" sz="3200">
                <a:solidFill>
                  <a:srgbClr val="38761D"/>
                </a:solidFill>
              </a:rPr>
              <a:t>dog</a:t>
            </a:r>
            <a:r>
              <a:rPr lang="en" sz="3200"/>
              <a:t>/</a:t>
            </a:r>
            <a:r>
              <a:rPr lang="en" sz="3200">
                <a:solidFill>
                  <a:srgbClr val="0000FF"/>
                </a:solidFill>
              </a:rPr>
              <a:t>ship</a:t>
            </a:r>
            <a:r>
              <a:rPr lang="en" sz="3200"/>
              <a:t>)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942636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sp>
        <p:nvSpPr>
          <p:cNvPr id="518" name="Shape 518"/>
          <p:cNvSpPr txBox="1"/>
          <p:nvPr/>
        </p:nvSpPr>
        <p:spPr>
          <a:xfrm>
            <a:off x="357867" y="-93063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800" b="1">
                <a:solidFill>
                  <a:srgbClr val="000000"/>
                </a:solidFill>
              </a:rPr>
              <a:t>Interpreting a Linear Classifier</a:t>
            </a:r>
            <a:endParaRPr sz="4800" b="1">
              <a:solidFill>
                <a:srgbClr val="000000"/>
              </a:solidFill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435" y="1120267"/>
            <a:ext cx="4280267" cy="8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34" y="1120283"/>
            <a:ext cx="6070567" cy="461743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7005333" y="2501900"/>
            <a:ext cx="4696000" cy="3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522" name="Shape 522"/>
          <p:cNvSpPr txBox="1"/>
          <p:nvPr/>
        </p:nvSpPr>
        <p:spPr>
          <a:xfrm>
            <a:off x="7469100" y="2325600"/>
            <a:ext cx="4232400" cy="3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Q: what does the linear classifier do, in English?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949670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528" name="Shape 528"/>
          <p:cNvSpPr txBox="1"/>
          <p:nvPr/>
        </p:nvSpPr>
        <p:spPr>
          <a:xfrm>
            <a:off x="357867" y="-93063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800" b="1">
                <a:solidFill>
                  <a:srgbClr val="000000"/>
                </a:solidFill>
              </a:rPr>
              <a:t>Interpreting a Linear Classifier</a:t>
            </a:r>
            <a:endParaRPr sz="4800" b="1">
              <a:solidFill>
                <a:srgbClr val="000000"/>
              </a:solidFill>
            </a:endParaRP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435" y="1120267"/>
            <a:ext cx="4280267" cy="8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00" y="1120267"/>
            <a:ext cx="4398765" cy="334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7005333" y="2501900"/>
            <a:ext cx="4696000" cy="3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pic>
        <p:nvPicPr>
          <p:cNvPr id="532" name="Shape 5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051" y="4693867"/>
            <a:ext cx="11645900" cy="1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/>
          <p:nvPr/>
        </p:nvSpPr>
        <p:spPr>
          <a:xfrm>
            <a:off x="5454533" y="2189805"/>
            <a:ext cx="6246800" cy="1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Example trained weights of a linear classifier trained on CIFAR-10: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627068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sp>
        <p:nvSpPr>
          <p:cNvPr id="539" name="Shape 539"/>
          <p:cNvSpPr txBox="1"/>
          <p:nvPr/>
        </p:nvSpPr>
        <p:spPr>
          <a:xfrm>
            <a:off x="357867" y="-93063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800" b="1">
                <a:solidFill>
                  <a:srgbClr val="000000"/>
                </a:solidFill>
              </a:rPr>
              <a:t>Interpreting a Linear Classifier</a:t>
            </a:r>
            <a:endParaRPr sz="4800" b="1">
              <a:solidFill>
                <a:srgbClr val="000000"/>
              </a:solidFill>
            </a:endParaRP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67" y="1190201"/>
            <a:ext cx="6461635" cy="474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685" y="1050134"/>
            <a:ext cx="4989767" cy="97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0867" y="2255518"/>
            <a:ext cx="13462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7905033" y="3835467"/>
            <a:ext cx="44384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[32x32x3]</a:t>
            </a:r>
            <a:endParaRPr sz="3200" b="1"/>
          </a:p>
          <a:p>
            <a:r>
              <a:rPr lang="en" sz="3200"/>
              <a:t>array of numbers 0...1</a:t>
            </a:r>
            <a:endParaRPr sz="3200"/>
          </a:p>
          <a:p>
            <a:r>
              <a:rPr lang="en" sz="3200"/>
              <a:t>(3072 numbers total)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07058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sp>
        <p:nvSpPr>
          <p:cNvPr id="549" name="Shape 549"/>
          <p:cNvSpPr txBox="1"/>
          <p:nvPr/>
        </p:nvSpPr>
        <p:spPr>
          <a:xfrm>
            <a:off x="357867" y="-93063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800" b="1">
                <a:solidFill>
                  <a:srgbClr val="000000"/>
                </a:solidFill>
              </a:rPr>
              <a:t>Interpreting a Linear Classifier</a:t>
            </a:r>
            <a:endParaRPr sz="4800" b="1">
              <a:solidFill>
                <a:srgbClr val="000000"/>
              </a:solidFill>
            </a:endParaRP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435" y="1120267"/>
            <a:ext cx="4280267" cy="8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34" y="1120283"/>
            <a:ext cx="6070567" cy="461743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 txBox="1"/>
          <p:nvPr/>
        </p:nvSpPr>
        <p:spPr>
          <a:xfrm>
            <a:off x="7005333" y="2501900"/>
            <a:ext cx="4696000" cy="3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553" name="Shape 553"/>
          <p:cNvSpPr txBox="1"/>
          <p:nvPr/>
        </p:nvSpPr>
        <p:spPr>
          <a:xfrm>
            <a:off x="7299367" y="2325333"/>
            <a:ext cx="4787200" cy="3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Q2: what would be a very hard set of classes for a linear classifier to distinguish?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871693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sp>
        <p:nvSpPr>
          <p:cNvPr id="559" name="Shape 559"/>
          <p:cNvSpPr txBox="1"/>
          <p:nvPr/>
        </p:nvSpPr>
        <p:spPr>
          <a:xfrm>
            <a:off x="94567" y="-249696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800" b="1"/>
              <a:t>So far:</a:t>
            </a:r>
            <a:endParaRPr sz="4800" b="1">
              <a:solidFill>
                <a:srgbClr val="000000"/>
              </a:solidFill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2223767" y="49800"/>
            <a:ext cx="7497200" cy="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We defined a (linear) </a:t>
            </a:r>
            <a:r>
              <a:rPr lang="en" sz="3200" b="1" u="sng"/>
              <a:t>score function</a:t>
            </a:r>
            <a:r>
              <a:rPr lang="en" sz="3200" b="1"/>
              <a:t>: </a:t>
            </a:r>
            <a:endParaRPr sz="3200"/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2533" y="137600"/>
            <a:ext cx="2947433" cy="5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Shape 562"/>
          <p:cNvSpPr txBox="1"/>
          <p:nvPr/>
        </p:nvSpPr>
        <p:spPr>
          <a:xfrm>
            <a:off x="417933" y="2827300"/>
            <a:ext cx="3507200" cy="2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Example class </a:t>
            </a:r>
            <a:endParaRPr sz="3200"/>
          </a:p>
          <a:p>
            <a:r>
              <a:rPr lang="en" sz="3200"/>
              <a:t>scores for 3</a:t>
            </a:r>
            <a:endParaRPr sz="3200"/>
          </a:p>
          <a:p>
            <a:r>
              <a:rPr lang="en" sz="3200"/>
              <a:t>images, with a </a:t>
            </a:r>
            <a:endParaRPr sz="3200"/>
          </a:p>
          <a:p>
            <a:r>
              <a:rPr lang="en" sz="3200"/>
              <a:t>random W:</a:t>
            </a:r>
            <a:endParaRPr sz="3200"/>
          </a:p>
        </p:txBody>
      </p:sp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538" y="9049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7530" y="9049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8093" y="936613"/>
            <a:ext cx="1614735" cy="161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9183" y="2741580"/>
            <a:ext cx="4353104" cy="3311097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/>
          <p:nvPr/>
        </p:nvSpPr>
        <p:spPr>
          <a:xfrm>
            <a:off x="5789855" y="2669643"/>
            <a:ext cx="5468800" cy="346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Shape 568"/>
          <p:cNvSpPr txBox="1"/>
          <p:nvPr/>
        </p:nvSpPr>
        <p:spPr>
          <a:xfrm>
            <a:off x="5739333" y="2623500"/>
            <a:ext cx="1782800" cy="3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-3.45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-8.87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0.09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2.9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4.48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8.02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3.78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1.06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-0.36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-0.72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7568133" y="2623500"/>
            <a:ext cx="1782800" cy="3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-0.51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6.04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5.31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-4.22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-4.19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3.58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4.49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-4.37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-2.09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-2.93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0" name="Shape 570"/>
          <p:cNvSpPr txBox="1"/>
          <p:nvPr/>
        </p:nvSpPr>
        <p:spPr>
          <a:xfrm>
            <a:off x="9336500" y="2636133"/>
            <a:ext cx="1782800" cy="3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3.42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4.64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2.65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5.1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2.64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5.55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-4.34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-1.5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-4.79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lnSpc>
                <a:spcPct val="115000"/>
              </a:lnSpc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6.14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6430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211733" y="125100"/>
            <a:ext cx="88624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Challenges: Deformation</a:t>
            </a:r>
            <a:endParaRPr sz="4000"/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l="15724" r="10762"/>
          <a:stretch/>
        </p:blipFill>
        <p:spPr>
          <a:xfrm>
            <a:off x="37389" y="1259334"/>
            <a:ext cx="3539729" cy="361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291" y="1259334"/>
            <a:ext cx="3099493" cy="361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4015" y="1259340"/>
            <a:ext cx="2714380" cy="361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3599" y="1259340"/>
            <a:ext cx="2509156" cy="3611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48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211733" y="125100"/>
            <a:ext cx="88624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Challenges: Occlusion</a:t>
            </a:r>
            <a:endParaRPr sz="4000"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53" y="1032034"/>
            <a:ext cx="3595433" cy="479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985" y="1032051"/>
            <a:ext cx="3595433" cy="479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8034" y="2085000"/>
            <a:ext cx="3289300" cy="246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07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127" name="Shape 127"/>
          <p:cNvSpPr txBox="1"/>
          <p:nvPr/>
        </p:nvSpPr>
        <p:spPr>
          <a:xfrm>
            <a:off x="211733" y="125100"/>
            <a:ext cx="88624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Challenges: Background clutter</a:t>
            </a:r>
            <a:endParaRPr sz="4000"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918" y="1187434"/>
            <a:ext cx="6794500" cy="448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45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211733" y="125100"/>
            <a:ext cx="88624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Challenges: Intraclass variation</a:t>
            </a:r>
            <a:endParaRPr sz="4000"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667" y="861501"/>
            <a:ext cx="6951269" cy="5213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29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 idx="4294967295"/>
          </p:nvPr>
        </p:nvSpPr>
        <p:spPr>
          <a:xfrm>
            <a:off x="0" y="889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>
                <a:latin typeface="Helvetica Neue"/>
                <a:ea typeface="Helvetica Neue"/>
                <a:cs typeface="Helvetica Neue"/>
                <a:sym typeface="Helvetica Neue"/>
              </a:rPr>
              <a:t>An image classifier</a:t>
            </a:r>
            <a:endParaRPr sz="32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900" y="1794167"/>
            <a:ext cx="66802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1527333" y="3654267"/>
            <a:ext cx="99680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Unlike e.g. sorting a list of numbers,</a:t>
            </a:r>
            <a:endParaRPr sz="3200"/>
          </a:p>
          <a:p>
            <a:r>
              <a:rPr lang="en" sz="3200"/>
              <a:t> </a:t>
            </a:r>
            <a:endParaRPr sz="3200"/>
          </a:p>
          <a:p>
            <a:r>
              <a:rPr lang="en" sz="3200" b="1"/>
              <a:t>no obvious way</a:t>
            </a:r>
            <a:r>
              <a:rPr lang="en" sz="3200"/>
              <a:t> to hard-code the algorithm for recognizing a cat, or other classes.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873149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</TotalTime>
  <Words>1024</Words>
  <Application>Microsoft Macintosh PowerPoint</Application>
  <PresentationFormat>Widescreen</PresentationFormat>
  <Paragraphs>245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Calibri</vt:lpstr>
      <vt:lpstr>Cambria</vt:lpstr>
      <vt:lpstr>Courier New</vt:lpstr>
      <vt:lpstr>Rockwell</vt:lpstr>
      <vt:lpstr>Rockwell Condensed</vt:lpstr>
      <vt:lpstr>Rockwell Extra Bold</vt:lpstr>
      <vt:lpstr>Wingdings</vt:lpstr>
      <vt:lpstr>Helvetica Neue</vt:lpstr>
      <vt:lpstr>Wood Type</vt:lpstr>
      <vt:lpstr>Image Classification: a core task in Computer Vision</vt:lpstr>
      <vt:lpstr>The problem: semantic gap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image classifier</vt:lpstr>
      <vt:lpstr>PowerPoint Presentation</vt:lpstr>
      <vt:lpstr>Data-driven approach: Collect a dataset of images and labels Use Machine Learning to train an image classifier Evaluate the classifier on a withheld set of test images</vt:lpstr>
      <vt:lpstr>First classifier: Nearest Neighbor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Classification: a core task in Computer Vision</dc:title>
  <dc:creator>rishanthmaanav@gmail.com</dc:creator>
  <cp:lastModifiedBy>rishanthmaanav@gmail.com</cp:lastModifiedBy>
  <cp:revision>2</cp:revision>
  <dcterms:created xsi:type="dcterms:W3CDTF">2018-02-04T12:36:39Z</dcterms:created>
  <dcterms:modified xsi:type="dcterms:W3CDTF">2018-02-04T12:56:57Z</dcterms:modified>
</cp:coreProperties>
</file>